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notesMasterIdLst>
    <p:notesMasterId r:id="rId9"/>
  </p:notesMasterIdLst>
  <p:sldIdLst>
    <p:sldId id="267" r:id="rId2"/>
    <p:sldId id="268" r:id="rId3"/>
    <p:sldId id="270" r:id="rId4"/>
    <p:sldId id="277" r:id="rId5"/>
    <p:sldId id="276" r:id="rId6"/>
    <p:sldId id="273" r:id="rId7"/>
    <p:sldId id="275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1DE66B-1B1F-1C46-B081-7BE689A58174}" v="176" dt="2023-11-28T18:30:14.0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5782"/>
  </p:normalViewPr>
  <p:slideViewPr>
    <p:cSldViewPr snapToGrid="0">
      <p:cViewPr varScale="1">
        <p:scale>
          <a:sx n="122" d="100"/>
          <a:sy n="122" d="100"/>
        </p:scale>
        <p:origin x="1400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96D1DA-7A6E-A348-BE6B-7D34B5D35D5A}" type="datetimeFigureOut">
              <a:rPr lang="en-US" smtClean="0"/>
              <a:t>11/29/23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F5467F-B9B3-224D-AFAB-A4A8F78C8F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175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467F-B9B3-224D-AFAB-A4A8F78C8F9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66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NextGen In A Box</a:t>
            </a:r>
          </a:p>
          <a:p>
            <a:pPr lvl="1"/>
            <a:r>
              <a:rPr lang="en-US" dirty="0"/>
              <a:t>It is a NextGen framework advancement where we have introduced a </a:t>
            </a:r>
            <a:r>
              <a:rPr lang="en-US" b="1" dirty="0"/>
              <a:t>community version of National Water Model</a:t>
            </a:r>
            <a:r>
              <a:rPr lang="en-US" dirty="0"/>
              <a:t>. It is a tool that provides containerized version of NextGen National Water Resources Modeling framework. </a:t>
            </a:r>
          </a:p>
          <a:p>
            <a:r>
              <a:rPr lang="en-US" dirty="0"/>
              <a:t>Using this a tool researchers can use his/her own input data for a particular watershed to run the particular model like CFE and generate output data on his/her local machine Mac or any cloud instance (tested on Linux OS).</a:t>
            </a:r>
          </a:p>
          <a:p>
            <a:r>
              <a:rPr lang="en-US" dirty="0"/>
              <a:t>For more details visit: </a:t>
            </a:r>
            <a:r>
              <a:rPr lang="en-US" b="1" dirty="0"/>
              <a:t>https://</a:t>
            </a:r>
            <a:r>
              <a:rPr lang="en-US" b="1" dirty="0" err="1"/>
              <a:t>docs.ciroh.org</a:t>
            </a:r>
            <a:r>
              <a:rPr lang="en-US" b="1" dirty="0"/>
              <a:t>/docs/category/</a:t>
            </a:r>
            <a:r>
              <a:rPr lang="en-US" b="1" dirty="0" err="1"/>
              <a:t>nextgen</a:t>
            </a:r>
            <a:r>
              <a:rPr lang="en-US" b="1" dirty="0"/>
              <a:t>-in-a-box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467F-B9B3-224D-AFAB-A4A8F78C8F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7902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467F-B9B3-224D-AFAB-A4A8F78C8F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909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467F-B9B3-224D-AFAB-A4A8F78C8F9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8637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F5467F-B9B3-224D-AFAB-A4A8F78C8F9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030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8B242-6FAE-C115-9408-A9DE9C3402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C74838-E55D-BCA1-5E6E-F16F0D2C19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057E5-356D-D5BA-A94D-02A526087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03EABD-463A-C054-8A59-1ADDF34A0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6B284-FFC3-2898-E90A-7450D71E5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590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9C8DA-7BA0-F706-FC1F-266F6FAE1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7D4B78-4F53-040A-8072-AF9BEB4FAB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BE5600-3EE9-01BA-4C69-68F87AD0E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C7B2FC-15E7-4A79-6575-F9941E1BD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66A17D-62A6-A6CC-7E18-5EEC74A69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591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4EF8E4-0E0B-F89D-D2C2-3141CFD386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8B91EC-9978-5291-F838-24A2DD7F77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B15C6C-C66A-413A-20D4-A92DB4F06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44B595-3844-5B88-33DE-56FF8E35B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AEAE9-0E8C-1A8E-10A5-B7BB0968E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537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B8BC1-DF2D-E818-DBA0-9C293AC57E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0EFB1-23EE-9FD8-B2D1-44A7DCE5AE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F8819C-B1E7-E428-D452-81B82A6B6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23A5C-1174-2749-1F2B-48632921E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DB744F-B030-EECF-D4AF-28FAEB352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3693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3850E-659F-9916-4857-B31EF6502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1B916-8E92-E5D1-6B50-686DB7C5F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1F42D3-3F8B-7A26-05D7-394073591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0A291-36BA-3302-9EF7-2A72DE1EF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A7F0D-7850-3F22-8141-5C0D483C2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5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FFA74-3723-DC56-F54E-0FA2B352C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6BF599-E7B4-88F9-1B4A-610B63574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EEF9F0-EDDE-3BE1-B468-3E2E99CA50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A7444F-C849-E448-AB08-FA6E48A7F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11/29/23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CDA6CD-6C42-FDDC-5CE1-EEB12F852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DBA99-2EF4-4B37-4817-83CE4254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744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91238-EC12-31CD-38C3-637A8B4E5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78430-AF0C-3E79-1322-EC072F8324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100998-CB0E-F52D-F547-873EF38A81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B28D74-6BBC-3CAE-EF68-DFF68C10E3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75E24D-2FE5-42B7-9A8E-F474951FBE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2C2D68-E4EC-BDFE-2C3F-B7909F831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11/29/23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4E76FE-1BFF-56B5-F17A-8791E1265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AB8A975-595A-5FD7-AFF2-B34FDC838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1033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B920C-5190-92AA-AE4E-709ADA112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44B612-C83F-3AF7-6F59-7738513C1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11/29/23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8DAACF-3058-2271-30A8-CC3F75EF1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9193DC-C8AA-EA72-8F5B-0D881CFFF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881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278C25-225C-975D-8E61-8511D72FA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11/29/23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EC6-38A1-5092-132D-A2530397B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86131-DF5F-3F0F-985D-506298AA2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5169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4390C-5F7F-A632-6168-24557C489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63E6B-81BD-D9C2-1A5E-2C366F614E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48111-B05E-D86C-6B4A-290D5BD31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A3BE42-3DBB-EA06-820A-57D7DCA45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11/29/23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BA72B8-4523-878E-C5EA-22F8FA84D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810619-2A14-EA85-655A-5FBCF0548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72965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87E25-8305-884B-9D74-2DD934C16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FB94BE-888A-F695-11DB-FD440EA348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F5BE6A-766D-7B93-FB59-92F8C56D8F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0BBAE-9219-DF47-0D8D-846A317A4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11/29/23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21C168-616A-263D-66D7-4542E99D4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AF3DCF-029E-0159-0417-419E500DE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225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AD7440-B945-7899-B902-082F42AD2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A83789-2D7B-C52D-C731-B89EF6324D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16C8EE-309D-0320-B099-561D508450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11/29/23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38798-EA6B-DA2B-984D-449C9D704C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760934-4D02-B968-589F-1D6A8A1846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235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github.com/CIROH-UA/NGIAB-CloudInfra" TargetMode="External"/><Relationship Id="rId7" Type="http://schemas.openxmlformats.org/officeDocument/2006/relationships/hyperlink" Target="https://docs.ciroh.org/docs/category/nextgen-in-a-box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OAA-OWP/DMOD/" TargetMode="External"/><Relationship Id="rId5" Type="http://schemas.openxmlformats.org/officeDocument/2006/relationships/hyperlink" Target="NULL" TargetMode="External"/><Relationship Id="rId4" Type="http://schemas.openxmlformats.org/officeDocument/2006/relationships/hyperlink" Target="https://docs.ciroh.org/docs/products/tools/nextgeninabox/ngiab-intro#more-information" TargetMode="External"/><Relationship Id="rId9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iroh-ua-ngen-data.s3.us-east-2.amazonaws.com/AWI-002/AWI_03W_113060_002.tar.gz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CUAHSI/notebooks" TargetMode="External"/><Relationship Id="rId3" Type="http://schemas.openxmlformats.org/officeDocument/2006/relationships/hyperlink" Target="https://ciroh-nwm-zarr-retrospective-data-copy.s3.amazonaws.com/index.html" TargetMode="External"/><Relationship Id="rId7" Type="http://schemas.openxmlformats.org/officeDocument/2006/relationships/hyperlink" Target="https://docs.ciroh.org/docs/products/tools/rtiteehr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CIROH-UA/ngen-datastream" TargetMode="External"/><Relationship Id="rId5" Type="http://schemas.openxmlformats.org/officeDocument/2006/relationships/hyperlink" Target="https://github.com/CIROH-UA/nwmurl" TargetMode="External"/><Relationship Id="rId4" Type="http://schemas.openxmlformats.org/officeDocument/2006/relationships/hyperlink" Target="https://ciroh-nwm-zarr-copy.s3.amazonaws.com/index.html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portal.ciroh.org/" TargetMode="External"/><Relationship Id="rId3" Type="http://schemas.openxmlformats.org/officeDocument/2006/relationships/hyperlink" Target="https://docs.ciroh.org/" TargetMode="External"/><Relationship Id="rId7" Type="http://schemas.openxmlformats.org/officeDocument/2006/relationships/hyperlink" Target="https://docs.ciroh.org/blog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ciroh.org/docs/services/intro" TargetMode="External"/><Relationship Id="rId5" Type="http://schemas.openxmlformats.org/officeDocument/2006/relationships/hyperlink" Target="https://docs.ciroh.org/docs/category/products" TargetMode="External"/><Relationship Id="rId4" Type="http://schemas.openxmlformats.org/officeDocument/2006/relationships/hyperlink" Target="https://docs.ciroh.org/docs/category/data-access" TargetMode="Externa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IROH-UA/NGIAB-CloudInfra/issues/new?assignees=&amp;labels=on-prem&amp;projects=&amp;template=onprem-request.md&amp;title=" TargetMode="External"/><Relationship Id="rId7" Type="http://schemas.openxmlformats.org/officeDocument/2006/relationships/image" Target="../media/image14.png"/><Relationship Id="rId2" Type="http://schemas.openxmlformats.org/officeDocument/2006/relationships/hyperlink" Target="https://github.com/CIROH-UA/NGIAB-CloudInfra/issues/new?assignees=&amp;labels=infrastructure&amp;projects=&amp;template=case_studies_call.md&amp;title=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cirohworkspace.slack.com/archives/D05PGSCBSFJ/p1701193794291049" TargetMode="External"/><Relationship Id="rId2" Type="http://schemas.openxmlformats.org/officeDocument/2006/relationships/hyperlink" Target="http://cirohworkspace.slack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mailto:ciroh-it-admin@ua.edu?subject=NGIAB%20and%20Data%20Access%20Inquir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918E99-45AE-43B4-18A3-46C2BA69C0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Community Nextgen and Infrastructure  Advancements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7DF26293-78B5-FC89-3F7A-EB762882026B}"/>
              </a:ext>
            </a:extLst>
          </p:cNvPr>
          <p:cNvSpPr>
            <a:spLocks/>
          </p:cNvSpPr>
          <p:nvPr/>
        </p:nvSpPr>
        <p:spPr>
          <a:xfrm>
            <a:off x="731524" y="3787025"/>
            <a:ext cx="10816041" cy="709666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 defTabSz="960120">
              <a:lnSpc>
                <a:spcPct val="102000"/>
              </a:lnSpc>
              <a:spcAft>
                <a:spcPts val="630"/>
              </a:spcAft>
            </a:pPr>
            <a:r>
              <a:rPr lang="en-US" sz="189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Arpita Patel, James </a:t>
            </a:r>
            <a:r>
              <a:rPr lang="en-US" sz="1890" kern="1200" dirty="0" err="1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Halgren</a:t>
            </a:r>
            <a:r>
              <a:rPr lang="en-US" sz="189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Zach Wills, </a:t>
            </a:r>
            <a:r>
              <a:rPr lang="en-US" sz="1890" kern="1200" dirty="0" err="1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Nels</a:t>
            </a:r>
            <a:r>
              <a:rPr lang="en-US" sz="189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Frazier, Benjamin Lee, </a:t>
            </a:r>
            <a:r>
              <a:rPr lang="en-US" sz="1890" kern="1200" dirty="0" err="1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Sepehr</a:t>
            </a:r>
            <a:r>
              <a:rPr lang="en-US" sz="189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Karimi, Trupesh Patel, Josh Cunningham, Shahab </a:t>
            </a:r>
            <a:r>
              <a:rPr lang="en-US" sz="1890" kern="1200" dirty="0" err="1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Alam</a:t>
            </a:r>
            <a:r>
              <a:rPr lang="en-US" sz="189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Jordan Laser, Mike Johnson,</a:t>
            </a:r>
            <a:r>
              <a:rPr lang="en-US" sz="180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Steven </a:t>
            </a:r>
            <a:r>
              <a:rPr lang="en-US" sz="1800" kern="1200" dirty="0" err="1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Burian</a:t>
            </a:r>
            <a:r>
              <a:rPr lang="en-US" sz="180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, </a:t>
            </a:r>
            <a:r>
              <a:rPr lang="en-US" sz="1800" kern="1200" dirty="0" err="1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Purushotham</a:t>
            </a:r>
            <a:r>
              <a:rPr lang="en-US" sz="180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Bangalore, </a:t>
            </a:r>
            <a:r>
              <a:rPr lang="en-US" sz="1800"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Jeff Carver </a:t>
            </a:r>
            <a:endParaRPr 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61804FC-ABE4-67A7-8C65-6CAC382A2444}"/>
              </a:ext>
            </a:extLst>
          </p:cNvPr>
          <p:cNvSpPr txBox="1">
            <a:spLocks/>
          </p:cNvSpPr>
          <p:nvPr/>
        </p:nvSpPr>
        <p:spPr>
          <a:xfrm>
            <a:off x="940916" y="3044652"/>
            <a:ext cx="10378440" cy="3842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Font typeface="Franklin Gothic Book" panose="020B0503020102020204" pitchFamily="34" charset="0"/>
              <a:buNone/>
              <a:defRPr sz="23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None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60120">
              <a:lnSpc>
                <a:spcPct val="102000"/>
              </a:lnSpc>
              <a:spcAft>
                <a:spcPts val="630"/>
              </a:spcAft>
            </a:pPr>
            <a:r>
              <a:rPr lang="en-US" sz="1890" b="1" kern="1200" baseline="0">
                <a:solidFill>
                  <a:schemeClr val="tx2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NextGen Team at CIROH</a:t>
            </a:r>
            <a:endParaRPr lang="en-US" sz="1800" b="1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97D6B89E-9B88-1F22-4C6C-3C4711057329}"/>
              </a:ext>
            </a:extLst>
          </p:cNvPr>
          <p:cNvSpPr txBox="1">
            <a:spLocks/>
          </p:cNvSpPr>
          <p:nvPr/>
        </p:nvSpPr>
        <p:spPr>
          <a:xfrm>
            <a:off x="1169126" y="6201839"/>
            <a:ext cx="10184674" cy="26185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60120">
              <a:spcBef>
                <a:spcPts val="1050"/>
              </a:spcBef>
            </a:pPr>
            <a:r>
              <a:rPr lang="en-US" sz="1700" kern="1200" dirty="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November 28, 2023</a:t>
            </a:r>
            <a:endParaRPr lang="en-US" sz="17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11" descr="Logo, company name&#10;&#10;Description automatically generated">
            <a:extLst>
              <a:ext uri="{FF2B5EF4-FFF2-40B4-BE49-F238E27FC236}">
                <a16:creationId xmlns:a16="http://schemas.microsoft.com/office/drawing/2014/main" id="{7752964B-4F08-0389-E231-B977D4566A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896" b="29511"/>
          <a:stretch/>
        </p:blipFill>
        <p:spPr>
          <a:xfrm>
            <a:off x="5755636" y="5033273"/>
            <a:ext cx="2195276" cy="822043"/>
          </a:xfrm>
          <a:prstGeom prst="rect">
            <a:avLst/>
          </a:prstGeom>
        </p:spPr>
      </p:pic>
      <p:pic>
        <p:nvPicPr>
          <p:cNvPr id="19" name="Picture 18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A380858-86A3-CF9B-2204-DEA4388DA7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781" y="5033273"/>
            <a:ext cx="1388677" cy="1392383"/>
          </a:xfrm>
          <a:prstGeom prst="rect">
            <a:avLst/>
          </a:prstGeom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607BB261-65E9-BBD6-FE38-CF0FEBEE12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4941" y="5090387"/>
            <a:ext cx="1278153" cy="1278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879BA6B3-C2E8-9C00-4878-9BACD212A1C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079" y="5018033"/>
            <a:ext cx="1411275" cy="1392383"/>
          </a:xfrm>
          <a:prstGeom prst="rect">
            <a:avLst/>
          </a:prstGeom>
        </p:spPr>
      </p:pic>
      <p:pic>
        <p:nvPicPr>
          <p:cNvPr id="28" name="Picture 5" descr="A picture containing shape&#10;&#10;Description automatically generated">
            <a:extLst>
              <a:ext uri="{FF2B5EF4-FFF2-40B4-BE49-F238E27FC236}">
                <a16:creationId xmlns:a16="http://schemas.microsoft.com/office/drawing/2014/main" id="{740BB3F9-64E7-B761-C3F2-12C05CC37C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55636" y="5933080"/>
            <a:ext cx="2743200" cy="378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1474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328B1-07FD-E404-1DA4-C8E341773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1" y="1428750"/>
            <a:ext cx="7973856" cy="522605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 sz="1800" b="1" dirty="0"/>
              <a:t>NextGen In A Box </a:t>
            </a:r>
            <a:r>
              <a:rPr lang="en-US" sz="1800" dirty="0"/>
              <a:t>Ready-to-run, containerized and cloud-friendly version of NextGen framework, packaged with scripts to help prepare data and get you modeling more quickly.</a:t>
            </a:r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dirty="0"/>
              <a:t>GitHub repo: </a:t>
            </a:r>
            <a:r>
              <a:rPr lang="en-US" sz="1800" dirty="0">
                <a:hlinkClick r:id="rId3"/>
              </a:rPr>
              <a:t>GitHub: CIROH-UA/NGIAB-CloudInfra</a:t>
            </a:r>
            <a:endParaRPr lang="en-US" sz="1800" dirty="0"/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dirty="0"/>
              <a:t>Prior recorded training resources: </a:t>
            </a:r>
            <a:r>
              <a:rPr lang="en-US" sz="1800" dirty="0">
                <a:hlinkClick r:id="rId4"/>
              </a:rPr>
              <a:t>docs.ciroh.org: NGIAB</a:t>
            </a:r>
            <a:r>
              <a:rPr lang="en-US" sz="1800" dirty="0"/>
              <a:t> (from workshops on 'How to run NGIAB' during CIROHDevCon1 and Summer Institute 2023.)</a:t>
            </a:r>
            <a:endParaRPr lang="en-US" sz="1800" b="1" dirty="0"/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 sz="1800" b="1" dirty="0"/>
              <a:t>NGIAB is soon to be built on the community version of the </a:t>
            </a:r>
            <a:r>
              <a:rPr lang="en-US" sz="1800" b="0" i="0" dirty="0">
                <a:effectLst/>
              </a:rPr>
              <a:t>NextGen National Water Resources Modeling Framework</a:t>
            </a:r>
            <a:endParaRPr lang="en-US" sz="1800" dirty="0"/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dirty="0"/>
              <a:t>GitHub Repo: </a:t>
            </a:r>
            <a:r>
              <a:rPr lang="en-US" sz="1800" dirty="0">
                <a:hlinkClick r:id="rId5" invalidUrl="https:///"/>
              </a:rPr>
              <a:t>GitHub: CIROH-UA/ngen</a:t>
            </a:r>
            <a:endParaRPr lang="en-US" sz="1800" b="0" i="0" dirty="0">
              <a:effectLst/>
            </a:endParaRPr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b="1" dirty="0" err="1"/>
              <a:t>Ngen</a:t>
            </a:r>
            <a:r>
              <a:rPr lang="en-US" sz="1800" b="1" dirty="0"/>
              <a:t> supports CFE, PET, FORTRAN_BMI, </a:t>
            </a:r>
            <a:r>
              <a:rPr lang="en-US" sz="1800" b="1" dirty="0" err="1"/>
              <a:t>SLoTH</a:t>
            </a:r>
            <a:r>
              <a:rPr lang="en-US" sz="1800" b="1" dirty="0"/>
              <a:t>, </a:t>
            </a:r>
            <a:r>
              <a:rPr lang="en-US" sz="1800" b="1" dirty="0" err="1"/>
              <a:t>topmodel</a:t>
            </a:r>
            <a:r>
              <a:rPr lang="en-US" sz="1800" b="1" dirty="0"/>
              <a:t>, t-route</a:t>
            </a:r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b="0" i="0" dirty="0">
                <a:solidFill>
                  <a:srgbClr val="1D1C1D"/>
                </a:solidFill>
                <a:effectLst/>
              </a:rPr>
              <a:t>NGIAB is compatible with DMOD </a:t>
            </a:r>
            <a:r>
              <a:rPr lang="en-US" sz="1800" b="0" i="0" dirty="0">
                <a:solidFill>
                  <a:srgbClr val="1D1C1D"/>
                </a:solidFill>
                <a:effectLst/>
                <a:hlinkClick r:id="" action="ppaction://noaction"/>
              </a:rPr>
              <a:t>–</a:t>
            </a:r>
            <a:r>
              <a:rPr lang="en-US" sz="1800" b="0" i="0" dirty="0">
                <a:solidFill>
                  <a:srgbClr val="1D1C1D"/>
                </a:solidFill>
                <a:effectLst/>
              </a:rPr>
              <a:t> NOAA/OWP</a:t>
            </a:r>
            <a:r>
              <a:rPr lang="en-US" sz="1800" b="0" i="0" dirty="0">
                <a:solidFill>
                  <a:srgbClr val="1D1C1D"/>
                </a:solidFill>
                <a:effectLst/>
                <a:hlinkClick r:id="" action="ppaction://noaction"/>
              </a:rPr>
              <a:t>’</a:t>
            </a:r>
            <a:r>
              <a:rPr lang="en-US" sz="1800" b="0" i="0" dirty="0">
                <a:solidFill>
                  <a:srgbClr val="1D1C1D"/>
                </a:solidFill>
                <a:effectLst/>
              </a:rPr>
              <a:t>s framework for testing </a:t>
            </a:r>
            <a:r>
              <a:rPr lang="en-US" sz="1800" b="0" i="0" dirty="0" err="1">
                <a:solidFill>
                  <a:srgbClr val="1D1C1D"/>
                </a:solidFill>
                <a:effectLst/>
              </a:rPr>
              <a:t>ngen</a:t>
            </a:r>
            <a:r>
              <a:rPr lang="en-US" sz="1800" b="0" i="0" dirty="0">
                <a:solidFill>
                  <a:srgbClr val="1D1C1D"/>
                </a:solidFill>
                <a:effectLst/>
              </a:rPr>
              <a:t> updates and other similar HPC application tasks.</a:t>
            </a:r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b="0" i="0" dirty="0">
                <a:solidFill>
                  <a:srgbClr val="1D1C1D"/>
                </a:solidFill>
                <a:effectLst/>
              </a:rPr>
              <a:t>GitHub repo: </a:t>
            </a:r>
            <a:r>
              <a:rPr lang="en-US" sz="1800" b="0" i="0" dirty="0">
                <a:solidFill>
                  <a:srgbClr val="1D1C1D"/>
                </a:solidFill>
                <a:effectLst/>
                <a:hlinkClick r:id="rId6"/>
              </a:rPr>
              <a:t>GitHub: NOAA-OWP/DMOD</a:t>
            </a:r>
            <a:endParaRPr lang="en-US" sz="1800" b="0" i="0" dirty="0">
              <a:solidFill>
                <a:srgbClr val="1D1C1D"/>
              </a:solidFill>
              <a:effectLst/>
            </a:endParaRPr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 sz="1800" dirty="0"/>
              <a:t>Documentation, examples, and news at CIROH </a:t>
            </a:r>
            <a:r>
              <a:rPr lang="en-US" sz="1800" dirty="0" err="1"/>
              <a:t>DocuHub</a:t>
            </a:r>
            <a:r>
              <a:rPr lang="en-US" sz="1800" dirty="0"/>
              <a:t>: </a:t>
            </a:r>
            <a:r>
              <a:rPr lang="en-US" sz="1800" b="1" dirty="0">
                <a:hlinkClick r:id="rId7"/>
              </a:rPr>
              <a:t>docs.ciroh.org: NGIAB</a:t>
            </a:r>
            <a:endParaRPr lang="en-US" sz="18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B3B65FE-33AA-836B-BD95-7D0DC4B5865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9560" y="5748020"/>
            <a:ext cx="906780" cy="906780"/>
          </a:xfrm>
          <a:prstGeom prst="rect">
            <a:avLst/>
          </a:prstGeom>
        </p:spPr>
      </p:pic>
      <p:pic>
        <p:nvPicPr>
          <p:cNvPr id="5" name="Picture 4" descr="A person standing in front of a projector screen&#10;&#10;Description automatically generated">
            <a:extLst>
              <a:ext uri="{FF2B5EF4-FFF2-40B4-BE49-F238E27FC236}">
                <a16:creationId xmlns:a16="http://schemas.microsoft.com/office/drawing/2014/main" id="{39651034-36E8-637C-4D5A-57176AA9966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569" t="19800" r="13356" b="5733"/>
          <a:stretch/>
        </p:blipFill>
        <p:spPr>
          <a:xfrm>
            <a:off x="9054739" y="1428750"/>
            <a:ext cx="2813482" cy="437669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1B9C8CD-0FAD-28AC-2AFC-03DDCF8CF5AA}"/>
              </a:ext>
            </a:extLst>
          </p:cNvPr>
          <p:cNvSpPr txBox="1">
            <a:spLocks/>
          </p:cNvSpPr>
          <p:nvPr/>
        </p:nvSpPr>
        <p:spPr>
          <a:xfrm>
            <a:off x="1023561" y="685800"/>
            <a:ext cx="10901982" cy="742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NextGen In A Box (NGIAB)</a:t>
            </a:r>
          </a:p>
        </p:txBody>
      </p:sp>
    </p:spTree>
    <p:extLst>
      <p:ext uri="{BB962C8B-B14F-4D97-AF65-F5344CB8AC3E}">
        <p14:creationId xmlns:p14="http://schemas.microsoft.com/office/powerpoint/2010/main" val="2122199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9E2E4F9-7D0F-9AC7-1982-DF8F0BE9D5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2620" y="1428750"/>
            <a:ext cx="10901982" cy="4376750"/>
          </a:xfrm>
        </p:spPr>
        <p:txBody>
          <a:bodyPr>
            <a:normAutofit/>
          </a:bodyPr>
          <a:lstStyle/>
          <a:p>
            <a:r>
              <a:rPr lang="en-US" sz="1800" dirty="0"/>
              <a:t>Template input data package:</a:t>
            </a:r>
          </a:p>
          <a:p>
            <a:pPr lvl="1"/>
            <a:r>
              <a:rPr lang="en-US" sz="1800" dirty="0"/>
              <a:t>S3 bucket at: </a:t>
            </a:r>
            <a:r>
              <a:rPr lang="en-US" sz="1800" dirty="0">
                <a:hlinkClick r:id="rId3"/>
              </a:rPr>
              <a:t>CIROH data : AWI-002/AWI_03W_113060_002.tar.gz</a:t>
            </a:r>
            <a:endParaRPr lang="en-US" sz="1800" dirty="0"/>
          </a:p>
          <a:p>
            <a:r>
              <a:rPr lang="en-US" sz="1800" dirty="0"/>
              <a:t>NGIAB CI pipeline automatically building and deploying with updates. </a:t>
            </a:r>
          </a:p>
          <a:p>
            <a:r>
              <a:rPr lang="en-US" sz="1800" dirty="0"/>
              <a:t>T-Route package integration, build and test</a:t>
            </a:r>
          </a:p>
          <a:p>
            <a:r>
              <a:rPr lang="en-US" sz="1800" dirty="0"/>
              <a:t>Continuous data stream – in progress.</a:t>
            </a:r>
          </a:p>
          <a:p>
            <a:r>
              <a:rPr lang="en-US" sz="1800" dirty="0"/>
              <a:t>Revisions and refinements to “guide script” that walks user through NGIAB simulation execution. </a:t>
            </a:r>
          </a:p>
        </p:txBody>
      </p:sp>
      <p:pic>
        <p:nvPicPr>
          <p:cNvPr id="1026" name="Picture 2" descr="NGIAB Dependencies">
            <a:extLst>
              <a:ext uri="{FF2B5EF4-FFF2-40B4-BE49-F238E27FC236}">
                <a16:creationId xmlns:a16="http://schemas.microsoft.com/office/drawing/2014/main" id="{6B44B88C-A9FB-C812-EBCD-2D1438F87D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4671" y="3617125"/>
            <a:ext cx="6300402" cy="255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blue box with a black text&#10;&#10;Description automatically generated">
            <a:extLst>
              <a:ext uri="{FF2B5EF4-FFF2-40B4-BE49-F238E27FC236}">
                <a16:creationId xmlns:a16="http://schemas.microsoft.com/office/drawing/2014/main" id="{34ACDE03-8AE9-F2E8-135C-FE63A7B13A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1679" y="3617124"/>
            <a:ext cx="4312064" cy="2425535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6D0B9909-3AD1-5ED7-66B1-15455CDBEDCF}"/>
              </a:ext>
            </a:extLst>
          </p:cNvPr>
          <p:cNvSpPr txBox="1">
            <a:spLocks/>
          </p:cNvSpPr>
          <p:nvPr/>
        </p:nvSpPr>
        <p:spPr>
          <a:xfrm>
            <a:off x="1023561" y="685800"/>
            <a:ext cx="10901982" cy="742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NextGen In A Box Key Progress</a:t>
            </a:r>
          </a:p>
        </p:txBody>
      </p:sp>
    </p:spTree>
    <p:extLst>
      <p:ext uri="{BB962C8B-B14F-4D97-AF65-F5344CB8AC3E}">
        <p14:creationId xmlns:p14="http://schemas.microsoft.com/office/powerpoint/2010/main" val="478386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F1A2519-F2F0-A43C-2131-478CDA109D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0" y="1428750"/>
            <a:ext cx="10901981" cy="5055870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 sz="1800" dirty="0"/>
              <a:t>Kerchunk </a:t>
            </a:r>
            <a:r>
              <a:rPr lang="en-US" sz="1800" dirty="0" err="1"/>
              <a:t>Zarr</a:t>
            </a:r>
            <a:r>
              <a:rPr lang="en-US" sz="1800" dirty="0"/>
              <a:t> </a:t>
            </a:r>
            <a:r>
              <a:rPr lang="en-US" sz="1800" dirty="0" err="1"/>
              <a:t>json</a:t>
            </a:r>
            <a:r>
              <a:rPr lang="en-US" sz="1800" dirty="0"/>
              <a:t> headers</a:t>
            </a:r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b="1" i="0" dirty="0">
                <a:effectLst/>
              </a:rPr>
              <a:t>JSON Headers:</a:t>
            </a:r>
            <a:r>
              <a:rPr lang="en-US" sz="1800" b="0" i="0" dirty="0">
                <a:solidFill>
                  <a:srgbClr val="374151"/>
                </a:solidFill>
                <a:effectLst/>
              </a:rPr>
              <a:t> </a:t>
            </a:r>
            <a:r>
              <a:rPr lang="en-US" sz="1800" b="0" i="0" dirty="0">
                <a:effectLst/>
              </a:rPr>
              <a:t>Produced and uploaded for NWM output on an S3 bucket, optimizing data accessibility.</a:t>
            </a:r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b="0" i="0" dirty="0">
                <a:effectLst/>
              </a:rPr>
              <a:t>Access the </a:t>
            </a:r>
            <a:r>
              <a:rPr lang="en-US" sz="1800" b="0" i="0" u="none" strike="noStrike" dirty="0">
                <a:effectLst/>
                <a:hlinkClick r:id="rId3"/>
              </a:rPr>
              <a:t>Full Retrospective Zarr Dataset</a:t>
            </a:r>
            <a:r>
              <a:rPr lang="en-US" sz="1800" b="0" i="0" dirty="0">
                <a:solidFill>
                  <a:srgbClr val="374151"/>
                </a:solidFill>
                <a:effectLst/>
              </a:rPr>
              <a:t>.</a:t>
            </a:r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b="0" i="0" dirty="0">
                <a:effectLst/>
              </a:rPr>
              <a:t>Explore the </a:t>
            </a:r>
            <a:r>
              <a:rPr lang="en-US" sz="1800" b="0" i="0" u="none" strike="noStrike" dirty="0">
                <a:effectLst/>
                <a:hlinkClick r:id="rId4"/>
              </a:rPr>
              <a:t>Full Operational Zarr Dataset</a:t>
            </a:r>
            <a:r>
              <a:rPr lang="en-US" sz="1800" b="0" i="0" dirty="0">
                <a:solidFill>
                  <a:srgbClr val="374151"/>
                </a:solidFill>
                <a:effectLst/>
              </a:rPr>
              <a:t>.</a:t>
            </a:r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dirty="0"/>
              <a:t>Operational </a:t>
            </a:r>
            <a:r>
              <a:rPr lang="en-US" sz="1800" dirty="0" err="1"/>
              <a:t>Zarr</a:t>
            </a:r>
            <a:r>
              <a:rPr lang="en-US" sz="1800" dirty="0"/>
              <a:t> files are </a:t>
            </a:r>
            <a:r>
              <a:rPr lang="en-US" sz="1800" b="0" i="0" dirty="0">
                <a:effectLst/>
              </a:rPr>
              <a:t>automatically generated and uploaded daily at 12:00 AM.</a:t>
            </a:r>
            <a:endParaRPr lang="en-US" sz="1800" dirty="0"/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 sz="1800" b="0" i="0" dirty="0">
                <a:effectLst/>
              </a:rPr>
              <a:t>Developed to generate customized NWM output file URLs, facilitating seamless access.</a:t>
            </a:r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dirty="0"/>
              <a:t>Customize date range, forecast cycle, lead time, variable input, run input, and dataset for a tailored list of URLs.</a:t>
            </a:r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b="0" i="0" dirty="0">
                <a:effectLst/>
              </a:rPr>
              <a:t>Find the codebase on </a:t>
            </a:r>
            <a:r>
              <a:rPr lang="en-US" sz="1800" b="0" i="0" u="none" strike="noStrike" dirty="0">
                <a:effectLst/>
                <a:hlinkClick r:id="rId5"/>
              </a:rPr>
              <a:t>GitHub: CIROH-UA/nwmurl</a:t>
            </a:r>
            <a:r>
              <a:rPr lang="en-US" sz="1800" b="0" i="0" dirty="0">
                <a:solidFill>
                  <a:srgbClr val="374151"/>
                </a:solidFill>
                <a:effectLst/>
              </a:rPr>
              <a:t>.</a:t>
            </a:r>
          </a:p>
          <a:p>
            <a:pPr lvl="1">
              <a:spcBef>
                <a:spcPts val="600"/>
              </a:spcBef>
              <a:spcAft>
                <a:spcPts val="200"/>
              </a:spcAft>
            </a:pPr>
            <a:r>
              <a:rPr lang="en-US" sz="1800" dirty="0"/>
              <a:t>Install library: </a:t>
            </a:r>
            <a:r>
              <a:rPr lang="en-US" sz="1800" b="1" dirty="0"/>
              <a:t>pip install </a:t>
            </a:r>
            <a:r>
              <a:rPr lang="en-US" sz="1800" b="1" dirty="0" err="1"/>
              <a:t>nwmurl</a:t>
            </a:r>
            <a:endParaRPr lang="en-US" sz="1800" dirty="0"/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 sz="1800" b="1" dirty="0"/>
              <a:t>Forcing preprocessor </a:t>
            </a:r>
            <a:r>
              <a:rPr lang="en-US" sz="1800" dirty="0"/>
              <a:t>on </a:t>
            </a:r>
            <a:r>
              <a:rPr lang="en-US" sz="1800" dirty="0">
                <a:hlinkClick r:id="rId6"/>
              </a:rPr>
              <a:t>GitHub: CIROH-UA/ngen-datastream</a:t>
            </a:r>
            <a:endParaRPr lang="en-US" sz="1800" dirty="0"/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 sz="1800" b="1" dirty="0"/>
              <a:t>RTI-</a:t>
            </a:r>
            <a:r>
              <a:rPr lang="en-US" sz="1800" b="1" dirty="0" err="1"/>
              <a:t>Teehr</a:t>
            </a:r>
            <a:r>
              <a:rPr lang="en-US" sz="1800" dirty="0"/>
              <a:t> library extensions - </a:t>
            </a:r>
            <a:r>
              <a:rPr lang="en-US" sz="1800" dirty="0">
                <a:hlinkClick r:id="rId7"/>
              </a:rPr>
              <a:t>docs.ciroh.org: RTI-Teehr</a:t>
            </a:r>
            <a:endParaRPr lang="en-US" sz="1800" dirty="0"/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 sz="1800" b="1" dirty="0"/>
              <a:t>CUAHSI</a:t>
            </a:r>
            <a:r>
              <a:rPr lang="en-US" sz="1800" dirty="0"/>
              <a:t> notebooks – </a:t>
            </a:r>
            <a:r>
              <a:rPr lang="en-US" sz="1800" dirty="0">
                <a:hlinkClick r:id="rId8"/>
              </a:rPr>
              <a:t>GitHub: CUAHSI/notebooks</a:t>
            </a:r>
            <a:endParaRPr lang="en-US" sz="1800" dirty="0"/>
          </a:p>
          <a:p>
            <a:pPr>
              <a:spcBef>
                <a:spcPts val="600"/>
              </a:spcBef>
              <a:spcAft>
                <a:spcPts val="200"/>
              </a:spcAft>
            </a:pPr>
            <a:r>
              <a:rPr lang="en-US" sz="1800" dirty="0"/>
              <a:t>Data Access Demo Notebook (showing how these all work together) – in progress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DDB5BDC-7292-2776-991D-CD40128A629C}"/>
              </a:ext>
            </a:extLst>
          </p:cNvPr>
          <p:cNvSpPr txBox="1">
            <a:spLocks/>
          </p:cNvSpPr>
          <p:nvPr/>
        </p:nvSpPr>
        <p:spPr>
          <a:xfrm>
            <a:off x="1023561" y="685800"/>
            <a:ext cx="10901982" cy="742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Data Access Improvements</a:t>
            </a:r>
          </a:p>
        </p:txBody>
      </p:sp>
    </p:spTree>
    <p:extLst>
      <p:ext uri="{BB962C8B-B14F-4D97-AF65-F5344CB8AC3E}">
        <p14:creationId xmlns:p14="http://schemas.microsoft.com/office/powerpoint/2010/main" val="4213402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903254D4-228E-5419-AD97-988B58E375D2}"/>
              </a:ext>
            </a:extLst>
          </p:cNvPr>
          <p:cNvSpPr txBox="1"/>
          <p:nvPr/>
        </p:nvSpPr>
        <p:spPr>
          <a:xfrm>
            <a:off x="1023561" y="1440266"/>
            <a:ext cx="104674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Community editable technical documentation hub - </a:t>
            </a:r>
            <a:r>
              <a:rPr lang="en-US" b="1" dirty="0"/>
              <a:t>Collaborate now! </a:t>
            </a:r>
            <a:r>
              <a:rPr lang="en-US" dirty="0"/>
              <a:t>at </a:t>
            </a:r>
            <a:r>
              <a:rPr lang="en-US" dirty="0">
                <a:hlinkClick r:id="rId3"/>
              </a:rPr>
              <a:t>docs.ciroh.org</a:t>
            </a:r>
            <a:endParaRPr lang="en-US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5E2FD-D8FF-E69F-835D-735CF9276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1" y="1837518"/>
            <a:ext cx="6184900" cy="3578860"/>
          </a:xfrm>
        </p:spPr>
        <p:txBody>
          <a:bodyPr>
            <a:normAutofit/>
          </a:bodyPr>
          <a:lstStyle/>
          <a:p>
            <a:r>
              <a:rPr lang="en-US" sz="1800" dirty="0"/>
              <a:t>NextGen Resources</a:t>
            </a:r>
          </a:p>
          <a:p>
            <a:pPr lvl="1"/>
            <a:r>
              <a:rPr lang="en-US" sz="1800" dirty="0"/>
              <a:t>Data Access: </a:t>
            </a:r>
            <a:r>
              <a:rPr lang="en-US" sz="1800" dirty="0">
                <a:hlinkClick r:id="rId4"/>
              </a:rPr>
              <a:t>docs.ciroh.org: data-access</a:t>
            </a:r>
            <a:endParaRPr lang="en-US" sz="1800" dirty="0"/>
          </a:p>
          <a:p>
            <a:pPr lvl="1"/>
            <a:r>
              <a:rPr lang="en-US" sz="1800" dirty="0"/>
              <a:t>CIROH Products: </a:t>
            </a:r>
            <a:r>
              <a:rPr lang="en-US" sz="1800" dirty="0">
                <a:hlinkClick r:id="rId5"/>
              </a:rPr>
              <a:t>docs.ciroh.org: products</a:t>
            </a:r>
            <a:r>
              <a:rPr lang="en-US" sz="1800" dirty="0"/>
              <a:t> </a:t>
            </a:r>
          </a:p>
          <a:p>
            <a:pPr lvl="1"/>
            <a:r>
              <a:rPr lang="en-US" sz="1800" dirty="0"/>
              <a:t>CIROH Services: </a:t>
            </a:r>
            <a:r>
              <a:rPr lang="en-US" sz="1800" dirty="0">
                <a:hlinkClick r:id="rId6"/>
              </a:rPr>
              <a:t>docs.ciroh.org: services</a:t>
            </a:r>
            <a:endParaRPr lang="en-US" sz="1800" dirty="0"/>
          </a:p>
          <a:p>
            <a:pPr lvl="1"/>
            <a:r>
              <a:rPr lang="en-US" sz="1800" dirty="0"/>
              <a:t>News and Updates: </a:t>
            </a:r>
            <a:r>
              <a:rPr lang="en-US" sz="1800" dirty="0">
                <a:hlinkClick r:id="rId7"/>
              </a:rPr>
              <a:t>docs.ciroh.org: blog</a:t>
            </a:r>
            <a:endParaRPr lang="en-US" sz="1800" dirty="0"/>
          </a:p>
          <a:p>
            <a:r>
              <a:rPr lang="en-US" sz="1800" dirty="0"/>
              <a:t>Other documented resources</a:t>
            </a:r>
          </a:p>
          <a:p>
            <a:pPr lvl="1"/>
            <a:r>
              <a:rPr lang="en-US" sz="1800" dirty="0"/>
              <a:t>BYU, USU, RTI, UA, OWP </a:t>
            </a:r>
            <a:r>
              <a:rPr lang="en-US" sz="1800" dirty="0" err="1"/>
              <a:t>WaterNode</a:t>
            </a:r>
            <a:r>
              <a:rPr lang="en-US" sz="1800" dirty="0"/>
              <a:t> </a:t>
            </a:r>
          </a:p>
          <a:p>
            <a:pPr lvl="1"/>
            <a:r>
              <a:rPr lang="en-US" sz="1800" dirty="0"/>
              <a:t>Integrating with </a:t>
            </a:r>
            <a:r>
              <a:rPr lang="en-US" sz="1800" dirty="0">
                <a:hlinkClick r:id="rId8"/>
              </a:rPr>
              <a:t>portal.ciroh.org</a:t>
            </a:r>
            <a:endParaRPr lang="en-US" sz="1800" dirty="0"/>
          </a:p>
          <a:p>
            <a:pPr lvl="1"/>
            <a:r>
              <a:rPr lang="en-US" sz="1800" dirty="0"/>
              <a:t>Submit your PR now!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AEB8882-8339-4DC2-3BB9-EA060BA7F437}"/>
              </a:ext>
            </a:extLst>
          </p:cNvPr>
          <p:cNvGrpSpPr/>
          <p:nvPr/>
        </p:nvGrpSpPr>
        <p:grpSpPr>
          <a:xfrm>
            <a:off x="7208461" y="1837518"/>
            <a:ext cx="4282530" cy="4687652"/>
            <a:chOff x="6959599" y="0"/>
            <a:chExt cx="4779305" cy="58293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37BAF63-F546-4AB1-142B-8892BA1CB2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r="27395" b="93681"/>
            <a:stretch/>
          </p:blipFill>
          <p:spPr>
            <a:xfrm>
              <a:off x="6959599" y="0"/>
              <a:ext cx="4779305" cy="3683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0842DDC-4838-599A-C5F5-F27F76497E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7396" t="6318"/>
            <a:stretch/>
          </p:blipFill>
          <p:spPr>
            <a:xfrm>
              <a:off x="6959599" y="368300"/>
              <a:ext cx="4779305" cy="5461000"/>
            </a:xfrm>
            <a:prstGeom prst="rect">
              <a:avLst/>
            </a:prstGeom>
          </p:spPr>
        </p:pic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A64C50A4-DE3C-E8EB-0897-73DB732570EC}"/>
              </a:ext>
            </a:extLst>
          </p:cNvPr>
          <p:cNvSpPr txBox="1">
            <a:spLocks/>
          </p:cNvSpPr>
          <p:nvPr/>
        </p:nvSpPr>
        <p:spPr>
          <a:xfrm>
            <a:off x="1023561" y="685800"/>
            <a:ext cx="10901982" cy="742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CIROH </a:t>
            </a:r>
            <a:r>
              <a:rPr lang="en-US" dirty="0" err="1"/>
              <a:t>DocuHub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244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4AB693-FC11-3E70-595B-95E04F722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1" y="1433539"/>
            <a:ext cx="8288079" cy="2194680"/>
          </a:xfrm>
        </p:spPr>
        <p:txBody>
          <a:bodyPr>
            <a:noAutofit/>
          </a:bodyPr>
          <a:lstStyle/>
          <a:p>
            <a:r>
              <a:rPr lang="en-US" sz="1800" dirty="0" err="1"/>
              <a:t>CIROHCloud</a:t>
            </a:r>
            <a:r>
              <a:rPr lang="en-US" sz="1800" dirty="0"/>
              <a:t> - 2i2c </a:t>
            </a:r>
            <a:r>
              <a:rPr lang="en-US" sz="1800" dirty="0" err="1"/>
              <a:t>Jupyterhub</a:t>
            </a:r>
            <a:r>
              <a:rPr lang="en-US" sz="1800" dirty="0"/>
              <a:t> (Google) and AWS services </a:t>
            </a:r>
          </a:p>
          <a:p>
            <a:r>
              <a:rPr lang="en-US" sz="1800" dirty="0"/>
              <a:t>New! On-Premise VMs and ML HPC</a:t>
            </a:r>
          </a:p>
          <a:p>
            <a:r>
              <a:rPr lang="en-US" sz="1800" dirty="0"/>
              <a:t>Submit Request </a:t>
            </a:r>
          </a:p>
          <a:p>
            <a:pPr lvl="1"/>
            <a:r>
              <a:rPr lang="en-US" sz="1800" dirty="0"/>
              <a:t>Infrastructure : </a:t>
            </a:r>
            <a:r>
              <a:rPr lang="en-US" sz="1800" dirty="0">
                <a:hlinkClick r:id="rId2"/>
              </a:rPr>
              <a:t>GitHub: CIROH-UA/NGIAB-CloudInfra/Infrastructure</a:t>
            </a:r>
            <a:endParaRPr lang="en-US" sz="1800" dirty="0"/>
          </a:p>
          <a:p>
            <a:pPr lvl="1"/>
            <a:r>
              <a:rPr lang="en-US" sz="1800" dirty="0" err="1"/>
              <a:t>OnPremise</a:t>
            </a:r>
            <a:r>
              <a:rPr lang="en-US" sz="1800" dirty="0"/>
              <a:t> : </a:t>
            </a:r>
            <a:r>
              <a:rPr lang="en-US" sz="1800" dirty="0">
                <a:hlinkClick r:id="rId3"/>
              </a:rPr>
              <a:t>GitHub: CIROH-UA/NGIAB-CloudInfra/OnPremise</a:t>
            </a:r>
            <a:r>
              <a:rPr lang="en-US" sz="1800" dirty="0"/>
              <a:t> </a:t>
            </a:r>
          </a:p>
        </p:txBody>
      </p:sp>
      <p:pic>
        <p:nvPicPr>
          <p:cNvPr id="7" name="Picture 6" descr="A cityscape with icons and symbols&#10;&#10;Description automatically generated">
            <a:extLst>
              <a:ext uri="{FF2B5EF4-FFF2-40B4-BE49-F238E27FC236}">
                <a16:creationId xmlns:a16="http://schemas.microsoft.com/office/drawing/2014/main" id="{5C5E6483-4005-8122-0DA5-9EBCB88A39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3000" y="988048"/>
            <a:ext cx="2735234" cy="1538569"/>
          </a:xfrm>
          <a:prstGeom prst="rect">
            <a:avLst/>
          </a:prstGeom>
        </p:spPr>
      </p:pic>
      <p:pic>
        <p:nvPicPr>
          <p:cNvPr id="11" name="Picture 10" descr="A cloud computing and data storage&#10;&#10;Description automatically generated with medium confidence">
            <a:extLst>
              <a:ext uri="{FF2B5EF4-FFF2-40B4-BE49-F238E27FC236}">
                <a16:creationId xmlns:a16="http://schemas.microsoft.com/office/drawing/2014/main" id="{BE31E803-73FF-BEFD-597A-2B492253BB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53000" y="2940991"/>
            <a:ext cx="2735234" cy="1374455"/>
          </a:xfrm>
          <a:prstGeom prst="rect">
            <a:avLst/>
          </a:prstGeom>
        </p:spPr>
      </p:pic>
      <p:pic>
        <p:nvPicPr>
          <p:cNvPr id="13" name="Picture 12" descr="A screenshot of a computer&#10;&#10;Description automatically generated">
            <a:extLst>
              <a:ext uri="{FF2B5EF4-FFF2-40B4-BE49-F238E27FC236}">
                <a16:creationId xmlns:a16="http://schemas.microsoft.com/office/drawing/2014/main" id="{FEDD3D99-4DBD-D34A-52DA-2FE4CFDE659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3560" y="3628218"/>
            <a:ext cx="6832659" cy="283433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58C455B-7927-0CB2-07E1-814BB198D9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67767" y="4781997"/>
            <a:ext cx="2720468" cy="153856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74554E75-F26A-7223-B216-A1A0F974948A}"/>
              </a:ext>
            </a:extLst>
          </p:cNvPr>
          <p:cNvSpPr txBox="1">
            <a:spLocks/>
          </p:cNvSpPr>
          <p:nvPr/>
        </p:nvSpPr>
        <p:spPr>
          <a:xfrm>
            <a:off x="1023561" y="685800"/>
            <a:ext cx="10901982" cy="742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CIROH Cloud (2023 P29)</a:t>
            </a:r>
          </a:p>
        </p:txBody>
      </p:sp>
    </p:spTree>
    <p:extLst>
      <p:ext uri="{BB962C8B-B14F-4D97-AF65-F5344CB8AC3E}">
        <p14:creationId xmlns:p14="http://schemas.microsoft.com/office/powerpoint/2010/main" val="2504206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83B96-FF9F-3AED-1060-58478C139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3561" y="1428750"/>
            <a:ext cx="9601200" cy="3581400"/>
          </a:xfrm>
        </p:spPr>
        <p:txBody>
          <a:bodyPr>
            <a:normAutofit/>
          </a:bodyPr>
          <a:lstStyle/>
          <a:p>
            <a:r>
              <a:rPr lang="en-US" sz="1800" dirty="0"/>
              <a:t>Support Team</a:t>
            </a:r>
          </a:p>
          <a:p>
            <a:pPr lvl="1"/>
            <a:r>
              <a:rPr lang="en-US" sz="1800" i="0" dirty="0"/>
              <a:t>Join us on </a:t>
            </a:r>
            <a:r>
              <a:rPr lang="en-US" sz="1800" i="0" dirty="0">
                <a:hlinkClick r:id="rId2"/>
              </a:rPr>
              <a:t>CIROH Slack</a:t>
            </a:r>
            <a:endParaRPr lang="en-US" sz="1800" i="0" dirty="0"/>
          </a:p>
          <a:p>
            <a:pPr lvl="2"/>
            <a:r>
              <a:rPr lang="en-US" i="0" dirty="0"/>
              <a:t>Channel </a:t>
            </a:r>
            <a:r>
              <a:rPr lang="en-US" dirty="0"/>
              <a:t>- </a:t>
            </a:r>
            <a:r>
              <a:rPr lang="en-US" dirty="0">
                <a:hlinkClick r:id="rId3"/>
              </a:rPr>
              <a:t>CIROH Slack: #nextgen_help_2023</a:t>
            </a:r>
            <a:endParaRPr lang="en-US" dirty="0"/>
          </a:p>
          <a:p>
            <a:pPr lvl="1"/>
            <a:r>
              <a:rPr lang="en-US" sz="1800" i="0" dirty="0"/>
              <a:t>Email : </a:t>
            </a:r>
            <a:r>
              <a:rPr lang="en-US" sz="1800" i="0" dirty="0">
                <a:hlinkClick r:id="rId4"/>
              </a:rPr>
              <a:t>ciroh-it-admin</a:t>
            </a:r>
            <a:endParaRPr lang="en-US" sz="1800" i="0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79F56FD-4BA1-3B0F-BEE7-9FCC690F4F1B}"/>
              </a:ext>
            </a:extLst>
          </p:cNvPr>
          <p:cNvSpPr txBox="1">
            <a:spLocks/>
          </p:cNvSpPr>
          <p:nvPr/>
        </p:nvSpPr>
        <p:spPr>
          <a:xfrm>
            <a:off x="1023561" y="685800"/>
            <a:ext cx="10901982" cy="7429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Contact Us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D54496-7E84-7480-6C86-D850F2732ADE}"/>
              </a:ext>
            </a:extLst>
          </p:cNvPr>
          <p:cNvSpPr txBox="1"/>
          <p:nvPr/>
        </p:nvSpPr>
        <p:spPr>
          <a:xfrm>
            <a:off x="4644607" y="4686984"/>
            <a:ext cx="23591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1706931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2754</TotalTime>
  <Words>689</Words>
  <Application>Microsoft Macintosh PowerPoint</Application>
  <PresentationFormat>Widescreen</PresentationFormat>
  <Paragraphs>67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Franklin Gothic Book</vt:lpstr>
      <vt:lpstr>Office Theme</vt:lpstr>
      <vt:lpstr>Community Nextgen and Infrastructure  Advancements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NextGen in a box</dc:title>
  <dc:creator>Arpita Patel</dc:creator>
  <cp:lastModifiedBy>Arpita Patel</cp:lastModifiedBy>
  <cp:revision>182</cp:revision>
  <dcterms:created xsi:type="dcterms:W3CDTF">2023-11-06T15:35:51Z</dcterms:created>
  <dcterms:modified xsi:type="dcterms:W3CDTF">2023-11-29T21:54:57Z</dcterms:modified>
</cp:coreProperties>
</file>

<file path=docProps/thumbnail.jpeg>
</file>